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1" r:id="rId4"/>
    <p:sldId id="297" r:id="rId5"/>
    <p:sldId id="260" r:id="rId6"/>
    <p:sldId id="282" r:id="rId7"/>
    <p:sldId id="286" r:id="rId8"/>
    <p:sldId id="716" r:id="rId9"/>
    <p:sldId id="298" r:id="rId10"/>
    <p:sldId id="702" r:id="rId11"/>
    <p:sldId id="299" r:id="rId12"/>
    <p:sldId id="291" r:id="rId13"/>
    <p:sldId id="704" r:id="rId14"/>
    <p:sldId id="706" r:id="rId15"/>
    <p:sldId id="285" r:id="rId16"/>
    <p:sldId id="700" r:id="rId17"/>
    <p:sldId id="705" r:id="rId18"/>
    <p:sldId id="302" r:id="rId19"/>
    <p:sldId id="713" r:id="rId20"/>
    <p:sldId id="712" r:id="rId21"/>
    <p:sldId id="701" r:id="rId22"/>
    <p:sldId id="259" r:id="rId23"/>
    <p:sldId id="292" r:id="rId24"/>
    <p:sldId id="714" r:id="rId25"/>
    <p:sldId id="711" r:id="rId26"/>
    <p:sldId id="300" r:id="rId27"/>
    <p:sldId id="710" r:id="rId28"/>
    <p:sldId id="289" r:id="rId29"/>
    <p:sldId id="715" r:id="rId30"/>
    <p:sldId id="709" r:id="rId31"/>
    <p:sldId id="7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61"/>
    <a:srgbClr val="0072FF"/>
    <a:srgbClr val="002061"/>
    <a:srgbClr val="00A7E4"/>
    <a:srgbClr val="00C897"/>
    <a:srgbClr val="34CC33"/>
    <a:srgbClr val="F65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48"/>
    <p:restoredTop sz="94663"/>
  </p:normalViewPr>
  <p:slideViewPr>
    <p:cSldViewPr snapToGrid="0">
      <p:cViewPr varScale="1">
        <p:scale>
          <a:sx n="105" d="100"/>
          <a:sy n="105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33C5E-FAEB-CE40-A6A2-950E873F7EE8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5ACBE-ABA0-5B46-946E-58206C702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8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963-F135-5D42-B876-68AB06E19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F774-EC06-6D5D-099C-82F3E6F3B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9BA96-DA95-5414-D0BD-94CC6816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6E43C-79C1-E555-16C7-EE2748DC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010E3-2A61-8D68-D0CB-D977192D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6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F16E-E5B1-187A-4FB7-340BB9BD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F105F-99FF-91C7-4B97-649B96921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61C9E-BF06-8FC8-131B-D25F8051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6B478-04E9-AB49-8B4E-0BE2A3BA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5CA2E-6813-C0AD-F788-60C91014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29698-049D-6C70-AA6A-E6FFAB97A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E6B02-70C7-E89D-8A60-DB5EC5747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D31C-7C04-6753-2AE6-B4A2DA03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A28D6-A4E1-06BE-DC36-CEC22ADF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E35FE-ADCC-B129-0B06-E417A6F11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3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17F7-7B07-C064-8031-E3D01658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>
            <a:normAutofit/>
          </a:bodyPr>
          <a:lstStyle>
            <a:lvl1pPr>
              <a:defRPr sz="2800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EBB1-861C-A3E5-6A89-C6A423D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CAE2F-F2BB-E54C-CEA3-A82F3A5E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3267-0925-6BA9-E02B-4A76C662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90860" cy="365125"/>
          </a:xfrm>
        </p:spPr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41BB68-CF48-FE6D-F165-AC0F577ED6C1}"/>
              </a:ext>
            </a:extLst>
          </p:cNvPr>
          <p:cNvCxnSpPr/>
          <p:nvPr userDrawn="1"/>
        </p:nvCxnSpPr>
        <p:spPr>
          <a:xfrm>
            <a:off x="0" y="544234"/>
            <a:ext cx="12192000" cy="0"/>
          </a:xfrm>
          <a:prstGeom prst="line">
            <a:avLst/>
          </a:prstGeom>
          <a:ln w="76200">
            <a:solidFill>
              <a:srgbClr val="F6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15A3C6-8261-F2D8-FC23-46D9CCAC55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52" y="6280293"/>
            <a:ext cx="1398295" cy="5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2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B151-B51C-D058-EDE0-00E859B3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6B482-B344-2135-DC8A-2B562027F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233DE-3730-F818-1678-13117E23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1C35-AFC4-A52F-0D28-318D099E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7B3CE-3600-D988-A154-5A1FC418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4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29EF-241A-A860-8E91-944BFB26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F35D-ADE9-0E22-9A56-8AEA672D3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1F592-0155-97EE-71E2-265CD5B91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D499A-0643-AA07-0202-5CF7D542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1B519-DBE5-3236-DC4F-C76C94C4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FD3D6-A15C-8366-2471-15BFF047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7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CCB7-C9B2-220A-ED7D-D70C601D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C8E68-0509-C8B8-21CB-4B1D03FCF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62E8-CECD-CDFF-EC93-593D56E5D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0CAB3-AEC0-C32D-CEC0-0ACBAB3A9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3F58F-AD49-FFAB-C62E-0B5953BA1E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09869-5252-28A0-FE7F-8268EEAB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C2432-C86F-B6D4-DBCF-A5EA7DF4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4DE9A-5282-5328-6741-90BA3E93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944E-9AD3-196B-4CAD-A3F52F2A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C784F-0528-208D-F623-CE00D3EC1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A47ED-2843-A140-E72B-0E788B06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65AE6-FB1E-74F1-0652-B577E861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4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BA2F0-0369-53E1-67EC-E5A33493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60BCD-D328-71B6-4131-E8B91430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0052A-DD19-968C-DF5A-062C698F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6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83DC-40AC-D30E-9DFC-625ED9E1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BD8D-04BA-652A-D58F-2E1BDBFC8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E6036-860F-5032-CE46-CBE1A4472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04816-2FE4-FDD1-9414-3151AF29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1326F-2C77-7620-2176-161FBAC1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86999-CDC7-0D96-AD8E-B6DCD012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0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4D6-6E4D-E3F0-E7C8-6232D434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F5867-2232-EB6F-DF7E-9767F9325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66664-5BF6-B5EB-0624-E77FA682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C8465-D968-D818-8736-89A9B235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3C2D-95BE-5A2C-0E46-5837A2FB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E7663-CCDD-30CD-CF1B-31C0872C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97279-23B0-38F9-8D38-4A8DB984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CF16F-5A2A-1E92-2C03-6FC5362BA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3F42-AA12-CB6B-9527-1B248ECBC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40892-F0BF-F94D-B6A3-7A1A9EF38262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94FE9-32A4-005A-F773-B302CFB63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C2F4F-7176-0DF8-B94C-30314F44A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ssrm@illinois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rmaguire/geol_593" TargetMode="External"/><Relationship Id="rId2" Type="http://schemas.openxmlformats.org/officeDocument/2006/relationships/hyperlink" Target="mailto:rossrm@Illinois.ed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B0A9E260-5895-6153-E1A3-597EFF76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15318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29E0-0872-FBD3-5AC4-23EB0E55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272" y="122765"/>
            <a:ext cx="9144000" cy="17360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GEOL593: Seismology and Earth Structure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>
                <a:latin typeface="Helvetica Light" panose="020B0403020202020204" pitchFamily="34" charset="0"/>
                <a:ea typeface="Roboto" panose="02000000000000000000" pitchFamily="2" charset="0"/>
              </a:rPr>
              <a:t>Spring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7F03-7338-274B-5321-8F44B2F2B5C8}"/>
              </a:ext>
            </a:extLst>
          </p:cNvPr>
          <p:cNvSpPr txBox="1"/>
          <p:nvPr/>
        </p:nvSpPr>
        <p:spPr>
          <a:xfrm>
            <a:off x="3277118" y="2228671"/>
            <a:ext cx="581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Lecture 1: </a:t>
            </a:r>
            <a:r>
              <a:rPr lang="en-US" sz="3600" b="1" i="1" dirty="0">
                <a:latin typeface="Roboto Thin" panose="02000000000000000000" pitchFamily="2" charset="0"/>
                <a:ea typeface="Roboto Thin" panose="02000000000000000000" pitchFamily="2" charset="0"/>
              </a:rPr>
              <a:t>Seismic waves</a:t>
            </a:r>
          </a:p>
          <a:p>
            <a:pPr algn="ctr"/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1/17/23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B7A04-44F8-C7B9-F05E-C90FE7A9D154}"/>
              </a:ext>
            </a:extLst>
          </p:cNvPr>
          <p:cNvSpPr txBox="1"/>
          <p:nvPr/>
        </p:nvSpPr>
        <p:spPr>
          <a:xfrm>
            <a:off x="9837774" y="5422392"/>
            <a:ext cx="272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Ross Maguire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rossrm@illinois.edu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3014 NHB</a:t>
            </a:r>
          </a:p>
        </p:txBody>
      </p:sp>
    </p:spTree>
    <p:extLst>
      <p:ext uri="{BB962C8B-B14F-4D97-AF65-F5344CB8AC3E}">
        <p14:creationId xmlns:p14="http://schemas.microsoft.com/office/powerpoint/2010/main" val="326411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6C5E8D2-7469-A0A6-A52E-88BA62A4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0" y="654237"/>
            <a:ext cx="7832696" cy="5827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A7556-7422-8152-79B0-DA32CF4122F1}"/>
              </a:ext>
            </a:extLst>
          </p:cNvPr>
          <p:cNvSpPr txBox="1"/>
          <p:nvPr/>
        </p:nvSpPr>
        <p:spPr>
          <a:xfrm>
            <a:off x="1118482" y="747306"/>
            <a:ext cx="360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Myriad Pro" panose="020B0503030403020204" pitchFamily="34" charset="0"/>
              </a:rPr>
              <a:t>Surface waves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B690C0-D17A-AEA1-51C5-5E5B59453AC7}"/>
              </a:ext>
            </a:extLst>
          </p:cNvPr>
          <p:cNvCxnSpPr>
            <a:cxnSpLocks/>
          </p:cNvCxnSpPr>
          <p:nvPr/>
        </p:nvCxnSpPr>
        <p:spPr>
          <a:xfrm>
            <a:off x="2970778" y="1242379"/>
            <a:ext cx="1230923" cy="52626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FB7F7D-1AE9-EA72-4251-A85B635059CC}"/>
              </a:ext>
            </a:extLst>
          </p:cNvPr>
          <p:cNvSpPr txBox="1"/>
          <p:nvPr/>
        </p:nvSpPr>
        <p:spPr>
          <a:xfrm>
            <a:off x="1457375" y="3313956"/>
            <a:ext cx="360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Myriad Pro" panose="020B0503030403020204" pitchFamily="34" charset="0"/>
              </a:rPr>
              <a:t>Body waves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E43096-162E-A1A6-77B2-07B9D4F3B73A}"/>
              </a:ext>
            </a:extLst>
          </p:cNvPr>
          <p:cNvCxnSpPr>
            <a:cxnSpLocks/>
          </p:cNvCxnSpPr>
          <p:nvPr/>
        </p:nvCxnSpPr>
        <p:spPr>
          <a:xfrm>
            <a:off x="3218744" y="3313956"/>
            <a:ext cx="2640189" cy="1150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1A5CF7-8D8D-6D29-7C49-C0513E30AF0F}"/>
              </a:ext>
            </a:extLst>
          </p:cNvPr>
          <p:cNvCxnSpPr>
            <a:cxnSpLocks/>
          </p:cNvCxnSpPr>
          <p:nvPr/>
        </p:nvCxnSpPr>
        <p:spPr>
          <a:xfrm>
            <a:off x="3218744" y="3625172"/>
            <a:ext cx="6083300" cy="81136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0F1DCF1A-F779-D93F-D0F3-C90B0D0D9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/>
          <a:lstStyle/>
          <a:p>
            <a:r>
              <a:rPr lang="en-US" dirty="0"/>
              <a:t>Global wave propagation</a:t>
            </a:r>
          </a:p>
        </p:txBody>
      </p:sp>
    </p:spTree>
    <p:extLst>
      <p:ext uri="{BB962C8B-B14F-4D97-AF65-F5344CB8AC3E}">
        <p14:creationId xmlns:p14="http://schemas.microsoft.com/office/powerpoint/2010/main" val="305467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F46E-546F-8341-6B87-756E357E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seismic waves</a:t>
            </a:r>
          </a:p>
        </p:txBody>
      </p:sp>
      <p:pic>
        <p:nvPicPr>
          <p:cNvPr id="3074" name="Picture 2" descr="Figure 1. Types of seismic waves: (a) primary waves; (b) secondary waves; (c) Love waves; (d) Rayleigh waves.">
            <a:extLst>
              <a:ext uri="{FF2B5EF4-FFF2-40B4-BE49-F238E27FC236}">
                <a16:creationId xmlns:a16="http://schemas.microsoft.com/office/drawing/2014/main" id="{EAA2C902-D9C1-5853-32AE-E99976693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90"/>
          <a:stretch/>
        </p:blipFill>
        <p:spPr bwMode="auto">
          <a:xfrm>
            <a:off x="744781" y="1515678"/>
            <a:ext cx="4345691" cy="45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gure 1. Types of seismic waves: (a) primary waves; (b) secondary waves; (c) Love waves; (d) Rayleigh waves.">
            <a:extLst>
              <a:ext uri="{FF2B5EF4-FFF2-40B4-BE49-F238E27FC236}">
                <a16:creationId xmlns:a16="http://schemas.microsoft.com/office/drawing/2014/main" id="{ABA1A7E8-AAC2-BCD2-2FED-13CDF80E8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8"/>
          <a:stretch/>
        </p:blipFill>
        <p:spPr bwMode="auto">
          <a:xfrm>
            <a:off x="6096000" y="1515678"/>
            <a:ext cx="4345691" cy="43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BCA2D-3FF5-65CF-C8C2-0B9EA167940F}"/>
              </a:ext>
            </a:extLst>
          </p:cNvPr>
          <p:cNvSpPr txBox="1"/>
          <p:nvPr/>
        </p:nvSpPr>
        <p:spPr>
          <a:xfrm>
            <a:off x="844990" y="1331012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 waves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09D0C-44FB-9B27-0E0E-8D6C90D461E5}"/>
              </a:ext>
            </a:extLst>
          </p:cNvPr>
          <p:cNvSpPr txBox="1"/>
          <p:nvPr/>
        </p:nvSpPr>
        <p:spPr>
          <a:xfrm>
            <a:off x="844990" y="359675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 waves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D48C2-4979-BF53-7B04-5A69D528FF2D}"/>
              </a:ext>
            </a:extLst>
          </p:cNvPr>
          <p:cNvSpPr txBox="1"/>
          <p:nvPr/>
        </p:nvSpPr>
        <p:spPr>
          <a:xfrm>
            <a:off x="6483790" y="1331012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Love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8104-47D5-AC6A-8B8F-14851AB0D3C7}"/>
              </a:ext>
            </a:extLst>
          </p:cNvPr>
          <p:cNvSpPr txBox="1"/>
          <p:nvPr/>
        </p:nvSpPr>
        <p:spPr>
          <a:xfrm>
            <a:off x="6483790" y="3596759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Rayleigh waves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E041B7-CDAA-3488-CF50-4F5695CE78EA}"/>
              </a:ext>
            </a:extLst>
          </p:cNvPr>
          <p:cNvCxnSpPr/>
          <p:nvPr/>
        </p:nvCxnSpPr>
        <p:spPr>
          <a:xfrm>
            <a:off x="7711807" y="3966091"/>
            <a:ext cx="90338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44D21F-7A9E-ED6E-13FE-564D2649F98D}"/>
              </a:ext>
            </a:extLst>
          </p:cNvPr>
          <p:cNvSpPr txBox="1"/>
          <p:nvPr/>
        </p:nvSpPr>
        <p:spPr>
          <a:xfrm>
            <a:off x="8615190" y="3781425"/>
            <a:ext cx="223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wavelength</a:t>
            </a:r>
          </a:p>
        </p:txBody>
      </p:sp>
    </p:spTree>
    <p:extLst>
      <p:ext uri="{BB962C8B-B14F-4D97-AF65-F5344CB8AC3E}">
        <p14:creationId xmlns:p14="http://schemas.microsoft.com/office/powerpoint/2010/main" val="151044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4C60B-AB87-C8E8-22C9-F79D551F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seismicity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64EBF-74C5-2FA4-0CE2-3A8E647A2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87" y="1935649"/>
            <a:ext cx="5457389" cy="31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Z:\15-Graphics\07-Extraction\JPEG &amp; PPT\SHEARER-L1\JPEG &amp; PPT\JPEG\Peter Shearer_Chapter1\Peter Shearer_fig. 1_2.jpg">
            <a:extLst>
              <a:ext uri="{FF2B5EF4-FFF2-40B4-BE49-F238E27FC236}">
                <a16:creationId xmlns:a16="http://schemas.microsoft.com/office/drawing/2014/main" id="{71916F29-B276-97B1-E9B2-A2F9EBD0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2066720"/>
            <a:ext cx="5326357" cy="288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A42066-8E6A-E033-BE7B-9C5E88F40DEE}"/>
              </a:ext>
            </a:extLst>
          </p:cNvPr>
          <p:cNvSpPr txBox="1"/>
          <p:nvPr/>
        </p:nvSpPr>
        <p:spPr>
          <a:xfrm>
            <a:off x="885826" y="5186363"/>
            <a:ext cx="204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UNAVCO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EAC21-9BA0-08D5-F7F1-D4051CC390BA}"/>
              </a:ext>
            </a:extLst>
          </p:cNvPr>
          <p:cNvSpPr txBox="1"/>
          <p:nvPr/>
        </p:nvSpPr>
        <p:spPr>
          <a:xfrm>
            <a:off x="7316142" y="5083867"/>
            <a:ext cx="204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Shearer, 2009</a:t>
            </a:r>
          </a:p>
        </p:txBody>
      </p:sp>
    </p:spTree>
    <p:extLst>
      <p:ext uri="{BB962C8B-B14F-4D97-AF65-F5344CB8AC3E}">
        <p14:creationId xmlns:p14="http://schemas.microsoft.com/office/powerpoint/2010/main" val="318110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8F31-0552-416B-A9DA-F179B80E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seismic observations</a:t>
            </a:r>
          </a:p>
        </p:txBody>
      </p:sp>
      <p:pic>
        <p:nvPicPr>
          <p:cNvPr id="3" name="Content Placeholder 9" descr="GSN_01-2015_map.png">
            <a:extLst>
              <a:ext uri="{FF2B5EF4-FFF2-40B4-BE49-F238E27FC236}">
                <a16:creationId xmlns:a16="http://schemas.microsoft.com/office/drawing/2014/main" id="{4E8839E9-D570-853D-7A89-5AE6AD6A47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51" b="-15751"/>
          <a:stretch>
            <a:fillRect/>
          </a:stretch>
        </p:blipFill>
        <p:spPr>
          <a:xfrm>
            <a:off x="7025304" y="1000415"/>
            <a:ext cx="3813362" cy="3147599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DA960A-920E-83E1-CC4A-7518F353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60" y="1292371"/>
            <a:ext cx="5104432" cy="489911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AD08FC-2CB5-A0AB-6C27-4DEB8859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75978"/>
            <a:ext cx="5491510" cy="28920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A10C5E-E9CA-B8DB-7A3B-B3607E716739}"/>
              </a:ext>
            </a:extLst>
          </p:cNvPr>
          <p:cNvSpPr txBox="1">
            <a:spLocks/>
          </p:cNvSpPr>
          <p:nvPr/>
        </p:nvSpPr>
        <p:spPr>
          <a:xfrm>
            <a:off x="4288972" y="6437861"/>
            <a:ext cx="2427288" cy="380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Ritsema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 and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Lekic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54854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1001-D8EF-A454-15D3-04F4C5F9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Gutenberg-Richter relationship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6E4952D-F2EE-CD1D-771A-11D647CE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391"/>
            <a:ext cx="7018489" cy="462458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A49592A-E023-2405-A352-6B24E64D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1" y="820640"/>
            <a:ext cx="3505200" cy="104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BCB1D-C215-23A0-0E62-E01645BC8143}"/>
              </a:ext>
            </a:extLst>
          </p:cNvPr>
          <p:cNvSpPr txBox="1"/>
          <p:nvPr/>
        </p:nvSpPr>
        <p:spPr>
          <a:xfrm>
            <a:off x="7540832" y="2398868"/>
            <a:ext cx="4001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 is ~ 1 for tectonic earthquakes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Higher b-values indicate more small events relative to large events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Spatiotemporal variations of b-value can give insight into earthquake fault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1C8A-647C-820D-9E34-8ABBE26CE224}"/>
              </a:ext>
            </a:extLst>
          </p:cNvPr>
          <p:cNvSpPr txBox="1"/>
          <p:nvPr/>
        </p:nvSpPr>
        <p:spPr>
          <a:xfrm>
            <a:off x="6631751" y="879675"/>
            <a:ext cx="5346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*Rule of thumb: 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every unit magnitude increase,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annual number of earthquakes decreases by a 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factor of 10</a:t>
            </a:r>
          </a:p>
        </p:txBody>
      </p:sp>
    </p:spTree>
    <p:extLst>
      <p:ext uri="{BB962C8B-B14F-4D97-AF65-F5344CB8AC3E}">
        <p14:creationId xmlns:p14="http://schemas.microsoft.com/office/powerpoint/2010/main" val="357591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8D5A51-F52D-EB41-8E8A-012779246755}"/>
              </a:ext>
            </a:extLst>
          </p:cNvPr>
          <p:cNvSpPr txBox="1">
            <a:spLocks/>
          </p:cNvSpPr>
          <p:nvPr/>
        </p:nvSpPr>
        <p:spPr>
          <a:xfrm>
            <a:off x="267448" y="0"/>
            <a:ext cx="6702353" cy="713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Energy released by earthquakes</a:t>
            </a:r>
          </a:p>
        </p:txBody>
      </p:sp>
      <p:pic>
        <p:nvPicPr>
          <p:cNvPr id="3" name="Picture 2" descr="Diagram, radar chart&#10;&#10;Description automatically generated">
            <a:extLst>
              <a:ext uri="{FF2B5EF4-FFF2-40B4-BE49-F238E27FC236}">
                <a16:creationId xmlns:a16="http://schemas.microsoft.com/office/drawing/2014/main" id="{BCACB480-4C13-9A46-B4AC-8AA4B0C9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8" y="1380154"/>
            <a:ext cx="9764713" cy="5292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F16DFA-5260-3348-8C7C-BC74753131C5}"/>
              </a:ext>
            </a:extLst>
          </p:cNvPr>
          <p:cNvSpPr txBox="1"/>
          <p:nvPr/>
        </p:nvSpPr>
        <p:spPr>
          <a:xfrm>
            <a:off x="9229725" y="6488127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IRIS</a:t>
            </a:r>
          </a:p>
        </p:txBody>
      </p:sp>
    </p:spTree>
    <p:extLst>
      <p:ext uri="{BB962C8B-B14F-4D97-AF65-F5344CB8AC3E}">
        <p14:creationId xmlns:p14="http://schemas.microsoft.com/office/powerpoint/2010/main" val="360372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B6AE2-077B-D470-E4D3-7C006FD9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Largest earthquakes in the last century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D68EFB1-5ED4-D066-C7C1-64E292E19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616585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3582A30-07C2-ACBE-070A-D9591E99B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31" y="1152276"/>
            <a:ext cx="5724644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Earthquake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		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 b="1" dirty="0">
                <a:solidFill>
                  <a:srgbClr val="34CC3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Chile, 1960, Mw 9.5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		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 b="1" dirty="0">
                <a:solidFill>
                  <a:srgbClr val="00C89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Alaska, 1964, Mw 9.2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	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b="1" i="1" dirty="0">
                <a:solidFill>
                  <a:srgbClr val="00A7E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Northern Sumatra , 2004, Mw 9.0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b="1" i="1" dirty="0">
                <a:solidFill>
                  <a:srgbClr val="0072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Japan, 2011, Mw 9.0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			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b="1" dirty="0">
                <a:solidFill>
                  <a:srgbClr val="001F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Kamchatka, 1952, Mw 9.0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		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Chile,	2010, Mw 9.0		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Off the Coast of Ecuador, 1906, Mw 8.8	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Northern Sumatra, 2005, Mw 8.7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Rat Islands, Alaska, 1965, Mw 8.7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Andreanof Islands, Alaska, 1957, Mw 8.6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Assam – Tibet, 1950,  Mw 8.6		</a:t>
            </a:r>
          </a:p>
          <a:p>
            <a:pPr marL="457200" indent="-457200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11. 	Kuril Islands, 1963, Mw 8.5			</a:t>
            </a:r>
          </a:p>
          <a:p>
            <a:pPr marL="457200" indent="-457200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12. 	Banda Sea, Indonesia, 1938, Mw 8.5			</a:t>
            </a:r>
          </a:p>
          <a:p>
            <a:pPr marL="457200" indent="-457200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13. 	Kamchatka, 1923, Mw 8.5</a:t>
            </a:r>
            <a:r>
              <a:rPr lang="en-US" sz="1400" dirty="0">
                <a:solidFill>
                  <a:srgbClr val="606060"/>
                </a:solidFill>
              </a:rPr>
              <a:t>		</a:t>
            </a:r>
          </a:p>
        </p:txBody>
      </p:sp>
      <p:pic>
        <p:nvPicPr>
          <p:cNvPr id="6" name="Picture 8" descr="pie_2011.jpg">
            <a:extLst>
              <a:ext uri="{FF2B5EF4-FFF2-40B4-BE49-F238E27FC236}">
                <a16:creationId xmlns:a16="http://schemas.microsoft.com/office/drawing/2014/main" id="{45A66E17-05F6-BC52-7AB5-182394C47B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3793" t="9152" r="10345" b="9955"/>
          <a:stretch>
            <a:fillRect/>
          </a:stretch>
        </p:blipFill>
        <p:spPr bwMode="auto">
          <a:xfrm>
            <a:off x="5489917" y="1362361"/>
            <a:ext cx="4797083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3566F0C-5951-4CBE-F0A9-AE77AE653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721423"/>
            <a:ext cx="3402998" cy="95410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five M9 earthquakes from  the past century account for more than 50% of the total energy release by all earthquakes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E79CF-EFFB-70CC-9142-D6340167BC75}"/>
              </a:ext>
            </a:extLst>
          </p:cNvPr>
          <p:cNvSpPr txBox="1"/>
          <p:nvPr/>
        </p:nvSpPr>
        <p:spPr>
          <a:xfrm>
            <a:off x="9220200" y="5331024"/>
            <a:ext cx="1066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M8 to M9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369D0-61A0-9ADB-82A7-DFF1B3B73262}"/>
              </a:ext>
            </a:extLst>
          </p:cNvPr>
          <p:cNvSpPr txBox="1"/>
          <p:nvPr/>
        </p:nvSpPr>
        <p:spPr>
          <a:xfrm>
            <a:off x="9525000" y="2740224"/>
            <a:ext cx="1066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M7 to M8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0DB5-B3A1-3449-0DCD-62864DFE2F71}"/>
              </a:ext>
            </a:extLst>
          </p:cNvPr>
          <p:cNvSpPr txBox="1"/>
          <p:nvPr/>
        </p:nvSpPr>
        <p:spPr>
          <a:xfrm>
            <a:off x="8981184" y="1368624"/>
            <a:ext cx="10010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M6 to M7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609962-6A29-3537-5D1F-92A37FB0100C}"/>
              </a:ext>
            </a:extLst>
          </p:cNvPr>
          <p:cNvSpPr txBox="1"/>
          <p:nvPr/>
        </p:nvSpPr>
        <p:spPr>
          <a:xfrm>
            <a:off x="5213688" y="1958974"/>
            <a:ext cx="1339513" cy="307777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Sumatra 2004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DE12D-E504-4B2E-ADC5-5A56DCA8A6CF}"/>
              </a:ext>
            </a:extLst>
          </p:cNvPr>
          <p:cNvSpPr txBox="1"/>
          <p:nvPr/>
        </p:nvSpPr>
        <p:spPr>
          <a:xfrm>
            <a:off x="5274928" y="3883224"/>
            <a:ext cx="1354473" cy="307777"/>
          </a:xfrm>
          <a:prstGeom prst="rect">
            <a:avLst/>
          </a:prstGeom>
          <a:solidFill>
            <a:schemeClr val="bg1"/>
          </a:solidFill>
          <a:ln w="63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CC99"/>
                </a:solidFill>
              </a:rPr>
              <a:t>Alaska 1964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46868-05C8-79D9-9F83-52C46F644D22}"/>
              </a:ext>
            </a:extLst>
          </p:cNvPr>
          <p:cNvSpPr txBox="1"/>
          <p:nvPr/>
        </p:nvSpPr>
        <p:spPr>
          <a:xfrm>
            <a:off x="5791201" y="5331024"/>
            <a:ext cx="1293065" cy="307777"/>
          </a:xfrm>
          <a:prstGeom prst="rect">
            <a:avLst/>
          </a:prstGeom>
          <a:solidFill>
            <a:schemeClr val="bg1"/>
          </a:solidFill>
          <a:ln w="6350">
            <a:solidFill>
              <a:srgbClr val="66FF33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3CC33"/>
                </a:solidFill>
              </a:rPr>
              <a:t>Chile 1960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61C81-1338-A2B1-36BC-75F7ECD14B08}"/>
              </a:ext>
            </a:extLst>
          </p:cNvPr>
          <p:cNvSpPr txBox="1"/>
          <p:nvPr/>
        </p:nvSpPr>
        <p:spPr>
          <a:xfrm>
            <a:off x="7392205" y="3388079"/>
            <a:ext cx="10010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Earthquake</a:t>
            </a:r>
          </a:p>
          <a:p>
            <a:pPr algn="ctr"/>
            <a:r>
              <a:rPr lang="en-US" sz="1200" dirty="0"/>
              <a:t>“</a:t>
            </a:r>
            <a:r>
              <a:rPr lang="en-US" sz="1200" i="1" dirty="0"/>
              <a:t>moment</a:t>
            </a:r>
            <a:r>
              <a:rPr lang="en-US" sz="1200" dirty="0"/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3175C0-5D67-6918-A28C-9E102531FBB9}"/>
              </a:ext>
            </a:extLst>
          </p:cNvPr>
          <p:cNvSpPr/>
          <p:nvPr/>
        </p:nvSpPr>
        <p:spPr bwMode="auto">
          <a:xfrm>
            <a:off x="6096000" y="1292423"/>
            <a:ext cx="762000" cy="152400"/>
          </a:xfrm>
          <a:prstGeom prst="rect">
            <a:avLst/>
          </a:prstGeom>
          <a:solidFill>
            <a:schemeClr val="bg1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45E34-EF99-439D-BD93-D060EC08A259}"/>
              </a:ext>
            </a:extLst>
          </p:cNvPr>
          <p:cNvSpPr txBox="1"/>
          <p:nvPr/>
        </p:nvSpPr>
        <p:spPr>
          <a:xfrm>
            <a:off x="6248401" y="1060847"/>
            <a:ext cx="1532157" cy="307777"/>
          </a:xfrm>
          <a:prstGeom prst="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Kamchatka 1952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B0F3B6-BC34-CE0E-9A7A-6D4B541FC4D9}"/>
              </a:ext>
            </a:extLst>
          </p:cNvPr>
          <p:cNvSpPr txBox="1"/>
          <p:nvPr/>
        </p:nvSpPr>
        <p:spPr>
          <a:xfrm>
            <a:off x="5710580" y="1441847"/>
            <a:ext cx="1147420" cy="307777"/>
          </a:xfrm>
          <a:prstGeom prst="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2FF"/>
                </a:solidFill>
              </a:rPr>
              <a:t>Japan 2011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C2755F-AF2E-6F93-0657-F996EE078529}"/>
              </a:ext>
            </a:extLst>
          </p:cNvPr>
          <p:cNvSpPr txBox="1"/>
          <p:nvPr/>
        </p:nvSpPr>
        <p:spPr>
          <a:xfrm>
            <a:off x="8209564" y="1060847"/>
            <a:ext cx="10010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M5 to M6</a:t>
            </a:r>
          </a:p>
        </p:txBody>
      </p:sp>
    </p:spTree>
    <p:extLst>
      <p:ext uri="{BB962C8B-B14F-4D97-AF65-F5344CB8AC3E}">
        <p14:creationId xmlns:p14="http://schemas.microsoft.com/office/powerpoint/2010/main" val="152289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2C0A-F6DD-11F1-EEBB-75A36F2F0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1906 San Francisco earthquake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D3ACA1A-7ED7-45A6-5FF7-6CE06D42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1" y="1046792"/>
            <a:ext cx="6123679" cy="25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F02198-5E51-1F18-A79C-DA1E7C1A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99" y="3923415"/>
            <a:ext cx="10004121" cy="238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9E0C67-46FB-7BFF-81B8-A867AF61F9D1}"/>
              </a:ext>
            </a:extLst>
          </p:cNvPr>
          <p:cNvSpPr txBox="1"/>
          <p:nvPr/>
        </p:nvSpPr>
        <p:spPr>
          <a:xfrm>
            <a:off x="475990" y="1046792"/>
            <a:ext cx="4108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Estimated moment magnitude Mw 7.9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Deadliest earthquake in US history (at least 700 killed)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Ruptured large portion (&gt; 400 km) of San Andreas fault</a:t>
            </a:r>
          </a:p>
        </p:txBody>
      </p:sp>
    </p:spTree>
    <p:extLst>
      <p:ext uri="{BB962C8B-B14F-4D97-AF65-F5344CB8AC3E}">
        <p14:creationId xmlns:p14="http://schemas.microsoft.com/office/powerpoint/2010/main" val="3013769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DDB2-3F5D-82D1-44E9-F1868350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 7.5, N. Peru, 2021-11-28</a:t>
            </a:r>
          </a:p>
        </p:txBody>
      </p:sp>
      <p:pic>
        <p:nvPicPr>
          <p:cNvPr id="7" name="Picture 6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F42E0A67-8F53-9D6F-0A70-95740CD7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76" y="2539998"/>
            <a:ext cx="8596520" cy="4014127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FA3EB8F0-636E-58E6-DC5D-8C0CAC4C9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0" r="27340" b="55195"/>
          <a:stretch/>
        </p:blipFill>
        <p:spPr>
          <a:xfrm>
            <a:off x="7719459" y="778932"/>
            <a:ext cx="2724900" cy="2446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5AFDC3-2F26-E102-515B-7C59E02CA487}"/>
              </a:ext>
            </a:extLst>
          </p:cNvPr>
          <p:cNvSpPr txBox="1"/>
          <p:nvPr/>
        </p:nvSpPr>
        <p:spPr>
          <a:xfrm>
            <a:off x="3043911" y="339245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1C851-1A09-C57F-D65A-4782756CE3BA}"/>
              </a:ext>
            </a:extLst>
          </p:cNvPr>
          <p:cNvSpPr txBox="1"/>
          <p:nvPr/>
        </p:nvSpPr>
        <p:spPr>
          <a:xfrm>
            <a:off x="4004920" y="30231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E9B79-814A-DBE9-22F8-ADEE88267CC0}"/>
              </a:ext>
            </a:extLst>
          </p:cNvPr>
          <p:cNvSpPr txBox="1"/>
          <p:nvPr/>
        </p:nvSpPr>
        <p:spPr>
          <a:xfrm>
            <a:off x="4332254" y="22574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Rayleigh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74CC0-4997-C453-8DFC-4E093501B173}"/>
              </a:ext>
            </a:extLst>
          </p:cNvPr>
          <p:cNvSpPr txBox="1"/>
          <p:nvPr/>
        </p:nvSpPr>
        <p:spPr>
          <a:xfrm>
            <a:off x="530087" y="778932"/>
            <a:ext cx="5234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Recorded at station US.HDIL, Bloomington IL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Epicentral distance = 46.3</a:t>
            </a:r>
            <a:r>
              <a:rPr lang="en-US" baseline="30000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Back azimuth = 162.7</a:t>
            </a:r>
            <a:r>
              <a:rPr lang="en-US" baseline="30000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Event depth = 112.5 km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4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C9D0-7763-E2DB-AEBC-3AE5CA96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Earthquake magnitude 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C9B84-5637-2210-3832-ED20DE43F35F}"/>
              </a:ext>
            </a:extLst>
          </p:cNvPr>
          <p:cNvSpPr txBox="1"/>
          <p:nvPr/>
        </p:nvSpPr>
        <p:spPr>
          <a:xfrm>
            <a:off x="630857" y="1063534"/>
            <a:ext cx="464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Moment magnitude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516AA-5F49-7E53-061E-0DAB862A9EF3}"/>
                  </a:ext>
                </a:extLst>
              </p:cNvPr>
              <p:cNvSpPr txBox="1"/>
              <p:nvPr/>
            </p:nvSpPr>
            <p:spPr>
              <a:xfrm>
                <a:off x="274674" y="1637598"/>
                <a:ext cx="247567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516AA-5F49-7E53-061E-0DAB862A9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74" y="1637598"/>
                <a:ext cx="2475674" cy="369332"/>
              </a:xfrm>
              <a:prstGeom prst="rect">
                <a:avLst/>
              </a:prstGeom>
              <a:blipFill>
                <a:blip r:embed="rId2"/>
                <a:stretch>
                  <a:fillRect t="-6897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89B9F1-5BA3-55AE-35FC-8E2AD4829CAA}"/>
                  </a:ext>
                </a:extLst>
              </p:cNvPr>
              <p:cNvSpPr txBox="1"/>
              <p:nvPr/>
            </p:nvSpPr>
            <p:spPr>
              <a:xfrm>
                <a:off x="2750348" y="1637598"/>
                <a:ext cx="21066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= scalar moment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89B9F1-5BA3-55AE-35FC-8E2AD4829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348" y="1637598"/>
                <a:ext cx="2106660" cy="369332"/>
              </a:xfrm>
              <a:prstGeom prst="rect">
                <a:avLst/>
              </a:prstGeom>
              <a:blipFill>
                <a:blip r:embed="rId3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30BEC-8841-617D-5796-359719A84BBB}"/>
                  </a:ext>
                </a:extLst>
              </p:cNvPr>
              <p:cNvSpPr txBox="1"/>
              <p:nvPr/>
            </p:nvSpPr>
            <p:spPr>
              <a:xfrm>
                <a:off x="2864922" y="1934663"/>
                <a:ext cx="1992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= shear modulus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30BEC-8841-617D-5796-359719A84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922" y="1934663"/>
                <a:ext cx="1992086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84C39B-7F09-1923-AAC6-AE69239FEECC}"/>
                  </a:ext>
                </a:extLst>
              </p:cNvPr>
              <p:cNvSpPr txBox="1"/>
              <p:nvPr/>
            </p:nvSpPr>
            <p:spPr>
              <a:xfrm>
                <a:off x="2864922" y="2253500"/>
                <a:ext cx="27996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= displacement on fault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84C39B-7F09-1923-AAC6-AE69239F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922" y="2253500"/>
                <a:ext cx="2799608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9B489D-8E97-A4E7-8DC9-E30689F0D575}"/>
                  </a:ext>
                </a:extLst>
              </p:cNvPr>
              <p:cNvSpPr txBox="1"/>
              <p:nvPr/>
            </p:nvSpPr>
            <p:spPr>
              <a:xfrm>
                <a:off x="2864922" y="2545774"/>
                <a:ext cx="3231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area of fault that ruptured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9B489D-8E97-A4E7-8DC9-E30689F0D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922" y="2545774"/>
                <a:ext cx="3231078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70B124-BB0C-1831-DDC0-C685B135B7F1}"/>
                  </a:ext>
                </a:extLst>
              </p:cNvPr>
              <p:cNvSpPr txBox="1"/>
              <p:nvPr/>
            </p:nvSpPr>
            <p:spPr>
              <a:xfrm>
                <a:off x="351270" y="3429000"/>
                <a:ext cx="3614802" cy="693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−6.07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70B124-BB0C-1831-DDC0-C685B135B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70" y="3429000"/>
                <a:ext cx="3614802" cy="693844"/>
              </a:xfrm>
              <a:prstGeom prst="rect">
                <a:avLst/>
              </a:prstGeom>
              <a:blipFill>
                <a:blip r:embed="rId7"/>
                <a:stretch>
                  <a:fillRect t="-1818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D9C87C-6EFB-B227-BED2-045224EF7A5F}"/>
                  </a:ext>
                </a:extLst>
              </p:cNvPr>
              <p:cNvSpPr txBox="1"/>
              <p:nvPr/>
            </p:nvSpPr>
            <p:spPr>
              <a:xfrm>
                <a:off x="471752" y="4366757"/>
                <a:ext cx="4008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N*m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D9C87C-6EFB-B227-BED2-045224EF7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52" y="4366757"/>
                <a:ext cx="4008709" cy="369332"/>
              </a:xfrm>
              <a:prstGeom prst="rect">
                <a:avLst/>
              </a:prstGeom>
              <a:blipFill>
                <a:blip r:embed="rId8"/>
                <a:stretch>
                  <a:fillRect l="-94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8A8AF1A-8711-A7EF-2E2C-8AE167828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2097" y="831354"/>
            <a:ext cx="3394712" cy="431981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5A2DE0C-BFCA-91FD-024E-F8ACBC236D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8803" y="5301482"/>
            <a:ext cx="2781300" cy="117475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66C669-3FA4-BF16-B22A-86E526205EFD}"/>
              </a:ext>
            </a:extLst>
          </p:cNvPr>
          <p:cNvCxnSpPr>
            <a:cxnSpLocks/>
          </p:cNvCxnSpPr>
          <p:nvPr/>
        </p:nvCxnSpPr>
        <p:spPr>
          <a:xfrm>
            <a:off x="8068846" y="5371380"/>
            <a:ext cx="1285547" cy="2806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8E6767-30E1-5898-0A44-2E30C9F65118}"/>
              </a:ext>
            </a:extLst>
          </p:cNvPr>
          <p:cNvCxnSpPr/>
          <p:nvPr/>
        </p:nvCxnSpPr>
        <p:spPr>
          <a:xfrm flipH="1">
            <a:off x="9791363" y="5151165"/>
            <a:ext cx="825387" cy="4404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421041-6EF9-A493-C45C-8D1B568F7E0B}"/>
              </a:ext>
            </a:extLst>
          </p:cNvPr>
          <p:cNvCxnSpPr/>
          <p:nvPr/>
        </p:nvCxnSpPr>
        <p:spPr>
          <a:xfrm flipV="1">
            <a:off x="7833090" y="6214683"/>
            <a:ext cx="1456363" cy="41186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217BA8-7DB3-50E5-1422-956359DBDFBB}"/>
              </a:ext>
            </a:extLst>
          </p:cNvPr>
          <p:cNvCxnSpPr>
            <a:cxnSpLocks/>
          </p:cNvCxnSpPr>
          <p:nvPr/>
        </p:nvCxnSpPr>
        <p:spPr>
          <a:xfrm>
            <a:off x="8438905" y="4986410"/>
            <a:ext cx="1051816" cy="6483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5C3D50-7C9F-A187-0B4E-ECD457EFBC9C}"/>
              </a:ext>
            </a:extLst>
          </p:cNvPr>
          <p:cNvSpPr txBox="1"/>
          <p:nvPr/>
        </p:nvSpPr>
        <p:spPr>
          <a:xfrm>
            <a:off x="6111454" y="6488049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radiation pattern term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A07E22-496F-218D-7C8E-D229EF5F3C9F}"/>
              </a:ext>
            </a:extLst>
          </p:cNvPr>
          <p:cNvSpPr txBox="1"/>
          <p:nvPr/>
        </p:nvSpPr>
        <p:spPr>
          <a:xfrm>
            <a:off x="7379709" y="5172107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density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39D916-0F5E-D658-9AB9-E27A75BF3465}"/>
              </a:ext>
            </a:extLst>
          </p:cNvPr>
          <p:cNvSpPr txBox="1"/>
          <p:nvPr/>
        </p:nvSpPr>
        <p:spPr>
          <a:xfrm>
            <a:off x="7629950" y="4744275"/>
            <a:ext cx="1016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wave speed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ACA50F-E156-6102-9AF6-51F29C97F27B}"/>
              </a:ext>
            </a:extLst>
          </p:cNvPr>
          <p:cNvSpPr txBox="1"/>
          <p:nvPr/>
        </p:nvSpPr>
        <p:spPr>
          <a:xfrm>
            <a:off x="10468156" y="4895108"/>
            <a:ext cx="1638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distance from source</a:t>
            </a:r>
          </a:p>
        </p:txBody>
      </p:sp>
    </p:spTree>
    <p:extLst>
      <p:ext uri="{BB962C8B-B14F-4D97-AF65-F5344CB8AC3E}">
        <p14:creationId xmlns:p14="http://schemas.microsoft.com/office/powerpoint/2010/main" val="112590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B1AA0D0-2E23-0A20-E0BA-9E12FEA622BB}"/>
              </a:ext>
            </a:extLst>
          </p:cNvPr>
          <p:cNvSpPr txBox="1">
            <a:spLocks/>
          </p:cNvSpPr>
          <p:nvPr/>
        </p:nvSpPr>
        <p:spPr>
          <a:xfrm>
            <a:off x="683152" y="126547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Course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1D0F1-38FA-9EB9-9EB2-26F60BDE1321}"/>
              </a:ext>
            </a:extLst>
          </p:cNvPr>
          <p:cNvSpPr txBox="1"/>
          <p:nvPr/>
        </p:nvSpPr>
        <p:spPr>
          <a:xfrm>
            <a:off x="966952" y="903889"/>
            <a:ext cx="99427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Gain understanding of how Earth models are constrained from seismic data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 practical skills in seismic data analysis, including how to access public seismic data repositories and apply processing techniques used in seismology research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 important areas of future seismological research and how it relates to other fields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 outcomes</a:t>
            </a:r>
          </a:p>
          <a:p>
            <a:endParaRPr lang="en-US" u="sng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 competency in python programming and data analysis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Creating “publication quality” figures, including maps of geospatial data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Understand machine learning applications in seismology with practical experience using models capable of earthquake detection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Communicating research in the form of a short “AGU-style” talk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0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75A7-8E99-69E7-2A8A-8FAE7F66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Earthquake magnitude scales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A4AF057-A802-3C51-4933-374505F6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31" y="942375"/>
            <a:ext cx="7772400" cy="4973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89AF3-64DE-2E51-8EE8-1A685B9AEBE7}"/>
              </a:ext>
            </a:extLst>
          </p:cNvPr>
          <p:cNvSpPr txBox="1"/>
          <p:nvPr/>
        </p:nvSpPr>
        <p:spPr>
          <a:xfrm>
            <a:off x="8696849" y="5899963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Source: IRIS</a:t>
            </a:r>
          </a:p>
        </p:txBody>
      </p:sp>
    </p:spTree>
    <p:extLst>
      <p:ext uri="{BB962C8B-B14F-4D97-AF65-F5344CB8AC3E}">
        <p14:creationId xmlns:p14="http://schemas.microsoft.com/office/powerpoint/2010/main" val="321994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C9D0-7763-E2DB-AEBC-3AE5CA96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Earthquake magnitude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69E3-F746-C98C-14E9-C8D44C3561CE}"/>
              </a:ext>
            </a:extLst>
          </p:cNvPr>
          <p:cNvSpPr txBox="1"/>
          <p:nvPr/>
        </p:nvSpPr>
        <p:spPr>
          <a:xfrm>
            <a:off x="5532474" y="778204"/>
            <a:ext cx="464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Modified Mercalli scale</a:t>
            </a:r>
          </a:p>
        </p:txBody>
      </p:sp>
      <p:pic>
        <p:nvPicPr>
          <p:cNvPr id="5122" name="Picture 2" descr="Modified Mercalli Intensity Maps for the 1906 San Francisco Earthquake  Plotted in ShakeMap Format">
            <a:extLst>
              <a:ext uri="{FF2B5EF4-FFF2-40B4-BE49-F238E27FC236}">
                <a16:creationId xmlns:a16="http://schemas.microsoft.com/office/drawing/2014/main" id="{11239E83-EA0F-F90F-8C9D-F0BD3881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7" y="778204"/>
            <a:ext cx="4299353" cy="578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5527B8-60DF-2F0A-1A38-8496BBBA602C}"/>
              </a:ext>
            </a:extLst>
          </p:cNvPr>
          <p:cNvSpPr txBox="1"/>
          <p:nvPr/>
        </p:nvSpPr>
        <p:spPr>
          <a:xfrm>
            <a:off x="5667270" y="1527349"/>
            <a:ext cx="614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designed to measure energy released by earthquake.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1C588D6-6B32-74D1-08BC-AE965345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738" y="2405061"/>
            <a:ext cx="6431124" cy="35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74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E066B-83C2-F7A6-A819-5614A17AE032}"/>
              </a:ext>
            </a:extLst>
          </p:cNvPr>
          <p:cNvSpPr txBox="1"/>
          <p:nvPr/>
        </p:nvSpPr>
        <p:spPr>
          <a:xfrm>
            <a:off x="190776" y="85183"/>
            <a:ext cx="9942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Sources of seismic energy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463BC1-8A3D-C239-0A84-145DB601D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069" y="750617"/>
            <a:ext cx="6883861" cy="5676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DE6DF-1DBD-11F0-95C5-D3A89CE790DF}"/>
              </a:ext>
            </a:extLst>
          </p:cNvPr>
          <p:cNvSpPr txBox="1"/>
          <p:nvPr/>
        </p:nvSpPr>
        <p:spPr>
          <a:xfrm>
            <a:off x="7298591" y="6292728"/>
            <a:ext cx="319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Denolle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&amp; Nissen-Meyer 2020</a:t>
            </a:r>
          </a:p>
        </p:txBody>
      </p:sp>
    </p:spTree>
    <p:extLst>
      <p:ext uri="{BB962C8B-B14F-4D97-AF65-F5344CB8AC3E}">
        <p14:creationId xmlns:p14="http://schemas.microsoft.com/office/powerpoint/2010/main" val="4128769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C71E-4D7D-9E0F-1BD5-5A18F229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‘noise’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78168-BAED-EA9F-45DF-9519388ECB53}"/>
              </a:ext>
            </a:extLst>
          </p:cNvPr>
          <p:cNvSpPr txBox="1"/>
          <p:nvPr/>
        </p:nvSpPr>
        <p:spPr>
          <a:xfrm>
            <a:off x="435937" y="1110164"/>
            <a:ext cx="4480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Primary “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microseism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”: 10 – 16 s, waves interacting with shore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Secondary microseism: 4 – 10 s, wave interference patterns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FB610D-43A1-A1D4-6F75-3F83D362C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9"/>
          <a:stretch/>
        </p:blipFill>
        <p:spPr bwMode="auto">
          <a:xfrm>
            <a:off x="5378094" y="4221468"/>
            <a:ext cx="6438900" cy="181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7E4DAD1-944C-281D-CD2C-2AA99DC53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959" y="728673"/>
            <a:ext cx="3902713" cy="306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11FB20-575E-93D8-1772-A44F98C9F226}"/>
              </a:ext>
            </a:extLst>
          </p:cNvPr>
          <p:cNvSpPr txBox="1"/>
          <p:nvPr/>
        </p:nvSpPr>
        <p:spPr>
          <a:xfrm>
            <a:off x="5374915" y="6034749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Ebeling, 2012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605CB-9B4F-7B87-6663-830C64F1A9F4}"/>
              </a:ext>
            </a:extLst>
          </p:cNvPr>
          <p:cNvSpPr txBox="1"/>
          <p:nvPr/>
        </p:nvSpPr>
        <p:spPr>
          <a:xfrm>
            <a:off x="9032485" y="593927"/>
            <a:ext cx="351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Noise model of Peterson, 1993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0E5451-6E62-1680-491D-16F8FEAAB0A7}"/>
              </a:ext>
            </a:extLst>
          </p:cNvPr>
          <p:cNvCxnSpPr/>
          <p:nvPr/>
        </p:nvCxnSpPr>
        <p:spPr>
          <a:xfrm flipH="1">
            <a:off x="8407730" y="932481"/>
            <a:ext cx="1377538" cy="7063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135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55D6-BAEC-4690-BA7F-8CC3A813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variations in background noise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4B14D68-4F80-F21C-10F7-E62E31D6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152" y="1444412"/>
            <a:ext cx="4769485" cy="3171825"/>
          </a:xfrm>
          <a:prstGeom prst="rect">
            <a:avLst/>
          </a:prstGeom>
        </p:spPr>
      </p:pic>
      <p:pic>
        <p:nvPicPr>
          <p:cNvPr id="6" name="Picture 5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44E2D1F1-BED7-B79A-BE90-916AD754A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412"/>
            <a:ext cx="6620513" cy="3640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44497-C6F4-2723-681E-5FD6A5D68638}"/>
              </a:ext>
            </a:extLst>
          </p:cNvPr>
          <p:cNvSpPr txBox="1"/>
          <p:nvPr/>
        </p:nvSpPr>
        <p:spPr>
          <a:xfrm>
            <a:off x="7877114" y="4754085"/>
            <a:ext cx="3357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Spectral density of background noise for a station in central Pennsylvania (SSPA)</a:t>
            </a:r>
          </a:p>
        </p:txBody>
      </p:sp>
    </p:spTree>
    <p:extLst>
      <p:ext uri="{BB962C8B-B14F-4D97-AF65-F5344CB8AC3E}">
        <p14:creationId xmlns:p14="http://schemas.microsoft.com/office/powerpoint/2010/main" val="614947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6497-05B0-577A-35DE-819C330C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Anthropogenic seismic noise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ED1DC7-8E84-F136-D4E1-A9B5ED2B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483" y="681037"/>
            <a:ext cx="4542366" cy="602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2E779-7BDB-3100-ACB4-B7C6882B8E81}"/>
              </a:ext>
            </a:extLst>
          </p:cNvPr>
          <p:cNvSpPr txBox="1"/>
          <p:nvPr/>
        </p:nvSpPr>
        <p:spPr>
          <a:xfrm>
            <a:off x="5940137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Diaz et al.,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BB4C8-A2D8-DDC0-97D7-E77C28735E95}"/>
              </a:ext>
            </a:extLst>
          </p:cNvPr>
          <p:cNvSpPr txBox="1"/>
          <p:nvPr/>
        </p:nvSpPr>
        <p:spPr>
          <a:xfrm>
            <a:off x="795648" y="1184036"/>
            <a:ext cx="4334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Anthropogenic noise sources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Cars/Trains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Construction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Walking/Running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Concerts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Sporting events</a:t>
            </a:r>
          </a:p>
        </p:txBody>
      </p:sp>
    </p:spTree>
    <p:extLst>
      <p:ext uri="{BB962C8B-B14F-4D97-AF65-F5344CB8AC3E}">
        <p14:creationId xmlns:p14="http://schemas.microsoft.com/office/powerpoint/2010/main" val="2580481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1B580381-B763-8C88-FA21-C533FBB4D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"/>
          <a:stretch/>
        </p:blipFill>
        <p:spPr>
          <a:xfrm>
            <a:off x="0" y="2300114"/>
            <a:ext cx="7187027" cy="390383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5EEE8E3-6F89-3D24-1B28-CD82F8F5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23" y="654050"/>
            <a:ext cx="5640211" cy="1498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7C2DE8-9845-2202-4EDC-D0832BE4D617}"/>
              </a:ext>
            </a:extLst>
          </p:cNvPr>
          <p:cNvSpPr txBox="1"/>
          <p:nvPr/>
        </p:nvSpPr>
        <p:spPr>
          <a:xfrm>
            <a:off x="7537069" y="4252032"/>
            <a:ext cx="2551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Amplitude of 4 – 14 Hz band dramatically reduced during lockdown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22F8ED2-1D00-125D-B3F7-F858CFEA0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069" y="654050"/>
            <a:ext cx="3928208" cy="1969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FD470F-96AE-8770-9274-D6B3EFB01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23" y="2147869"/>
            <a:ext cx="5640211" cy="2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5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7E43-D7CF-4739-3D71-8FE23957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Elephant seismology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2C3418-0004-A023-8075-533E7B81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74" y="1627414"/>
            <a:ext cx="97663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A5ECF8-2847-16B1-0369-54B1013C0D8D}"/>
              </a:ext>
            </a:extLst>
          </p:cNvPr>
          <p:cNvSpPr txBox="1"/>
          <p:nvPr/>
        </p:nvSpPr>
        <p:spPr>
          <a:xfrm>
            <a:off x="1023974" y="5795158"/>
            <a:ext cx="1702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Mortimer et al., (2018)</a:t>
            </a:r>
          </a:p>
        </p:txBody>
      </p:sp>
    </p:spTree>
    <p:extLst>
      <p:ext uri="{BB962C8B-B14F-4D97-AF65-F5344CB8AC3E}">
        <p14:creationId xmlns:p14="http://schemas.microsoft.com/office/powerpoint/2010/main" val="363070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64A5-7096-83B2-E0F2-1C6ED28A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40" y="-30718"/>
            <a:ext cx="10515600" cy="719396"/>
          </a:xfrm>
        </p:spPr>
        <p:txBody>
          <a:bodyPr/>
          <a:lstStyle/>
          <a:p>
            <a:r>
              <a:rPr lang="en-US" dirty="0"/>
              <a:t>Recording ground motion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D1B5A-B584-9EA4-A9F6-2A57474EA005}"/>
              </a:ext>
            </a:extLst>
          </p:cNvPr>
          <p:cNvSpPr txBox="1"/>
          <p:nvPr/>
        </p:nvSpPr>
        <p:spPr>
          <a:xfrm>
            <a:off x="508911" y="1015712"/>
            <a:ext cx="5802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Simplest seismometers are essentially pendulums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Modern instruments record voltage that is proportional to the ground motion (usually velocity)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5F1946-8C3E-75F3-007E-09A0BE38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4" y="1132912"/>
            <a:ext cx="3037371" cy="241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DEB64C-E72D-2E0F-5089-7AE6192A6C96}"/>
              </a:ext>
            </a:extLst>
          </p:cNvPr>
          <p:cNvSpPr txBox="1"/>
          <p:nvPr/>
        </p:nvSpPr>
        <p:spPr>
          <a:xfrm>
            <a:off x="7631289" y="688678"/>
            <a:ext cx="456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Replica “seismoscope” (Zhang Heng, 132 AD)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65BF3B5-9B8E-CDCA-742F-42304AD0D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40" y="2770038"/>
            <a:ext cx="3355499" cy="291782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CD95607-F549-AB8B-9E5E-26C814F3F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628" y="2975546"/>
            <a:ext cx="4084986" cy="262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39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68592-10E3-CB0B-7178-0C37B77E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Seismometers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E8C9FFE-1EED-6668-5ABF-389741AB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94" y="681037"/>
            <a:ext cx="3746132" cy="578643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5CA09A-F854-F59E-DD9D-98440747E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71" y="681037"/>
            <a:ext cx="2001645" cy="150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E0B72-EE81-2B6F-D94D-28C068BEADA0}"/>
              </a:ext>
            </a:extLst>
          </p:cNvPr>
          <p:cNvSpPr txBox="1"/>
          <p:nvPr/>
        </p:nvSpPr>
        <p:spPr>
          <a:xfrm>
            <a:off x="6320208" y="2206887"/>
            <a:ext cx="3218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http://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seismo.berkeley.edu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/~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rallen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/images/</a:t>
            </a:r>
          </a:p>
        </p:txBody>
      </p:sp>
      <p:pic>
        <p:nvPicPr>
          <p:cNvPr id="6" name="Picture 2" descr="Trillium Compact | Nanometrics">
            <a:extLst>
              <a:ext uri="{FF2B5EF4-FFF2-40B4-BE49-F238E27FC236}">
                <a16:creationId xmlns:a16="http://schemas.microsoft.com/office/drawing/2014/main" id="{D3899E2D-2D9B-476D-86BC-C700DA916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0" r="12785"/>
          <a:stretch/>
        </p:blipFill>
        <p:spPr bwMode="auto">
          <a:xfrm>
            <a:off x="6397752" y="2604339"/>
            <a:ext cx="1722120" cy="155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9F52B-6EBF-EB92-0D85-668233F13A9B}"/>
              </a:ext>
            </a:extLst>
          </p:cNvPr>
          <p:cNvSpPr txBox="1"/>
          <p:nvPr/>
        </p:nvSpPr>
        <p:spPr>
          <a:xfrm>
            <a:off x="6320208" y="4192186"/>
            <a:ext cx="3218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http://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nanometrics.ca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54" name="Picture 6" descr="Magseis Fairfield ZLand 3C Node - 3-Channel All in One, Sensor and  Datalogger | PASSCAL Instrument Center">
            <a:extLst>
              <a:ext uri="{FF2B5EF4-FFF2-40B4-BE49-F238E27FC236}">
                <a16:creationId xmlns:a16="http://schemas.microsoft.com/office/drawing/2014/main" id="{985095EA-EB1D-BA77-627C-10B542E0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888" y="4466527"/>
            <a:ext cx="1894586" cy="23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475F3-2BB6-6B01-094A-54D435A65F6F}"/>
              </a:ext>
            </a:extLst>
          </p:cNvPr>
          <p:cNvSpPr txBox="1"/>
          <p:nvPr/>
        </p:nvSpPr>
        <p:spPr>
          <a:xfrm>
            <a:off x="8311474" y="5988524"/>
            <a:ext cx="189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www.passcal.nmt.edu</a:t>
            </a:r>
            <a:r>
              <a:rPr lang="en-US" sz="1200" dirty="0"/>
              <a:t>/content/instrumentation/all-one-systems/nodes</a:t>
            </a:r>
          </a:p>
        </p:txBody>
      </p:sp>
    </p:spTree>
    <p:extLst>
      <p:ext uri="{BB962C8B-B14F-4D97-AF65-F5344CB8AC3E}">
        <p14:creationId xmlns:p14="http://schemas.microsoft.com/office/powerpoint/2010/main" val="181895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CCA5706-75F6-351F-0EDF-184A5DC06950}"/>
              </a:ext>
            </a:extLst>
          </p:cNvPr>
          <p:cNvSpPr txBox="1">
            <a:spLocks/>
          </p:cNvSpPr>
          <p:nvPr/>
        </p:nvSpPr>
        <p:spPr>
          <a:xfrm>
            <a:off x="683152" y="126547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Logistics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8563D-6E56-C538-6669-B1A8CBD1A36A}"/>
              </a:ext>
            </a:extLst>
          </p:cNvPr>
          <p:cNvSpPr txBox="1"/>
          <p:nvPr/>
        </p:nvSpPr>
        <p:spPr>
          <a:xfrm>
            <a:off x="683152" y="645711"/>
            <a:ext cx="1053136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Meeting Time/ Location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Tuesday &amp; Thursday, 9:30 AM – 10:50 AM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G17 Foreign Languages Building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Textbook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Foundations of Modern Global Seismology, Ammon 2020 (eBook available at UIUC library)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Office Hours: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&amp; W 10:00 am – 11:00 am, or by appointment; 3014 NHB or virtually on Zoom</a:t>
            </a: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rossrm@Illinois.edu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 Material</a:t>
            </a: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https://gitlab.com/rmaguire/geol_593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 Credit: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80%: Computer lab assignments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20%: Research paper presentation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Grading Policy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A+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(97 – 100%);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(93 – 96%);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A-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(90 – 92%)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B+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(87 – 89%);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(83 – 86%);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B-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(80 – 82%)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C+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(77 – 79%);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(73 – 76%);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C-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(70 – 72%)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 (60 – 69%); F (less than 60%)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Avenir Book" panose="02000503020000020003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1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1D2F0D1-6E9F-1A9D-8300-C25F65AC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24" y="694267"/>
            <a:ext cx="9192476" cy="58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23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5D05-C3FF-2228-B60F-0B9EF15B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lab assignment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AAF146-AF7D-AD6E-6579-8ED3CDB0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934920"/>
            <a:ext cx="10074657" cy="30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5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A3E7CF-3C52-917B-05FA-374D85C4C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11" y="782611"/>
            <a:ext cx="9697155" cy="5292778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CC7CC63-3362-FB1E-0FA8-405F4A2BD324}"/>
              </a:ext>
            </a:extLst>
          </p:cNvPr>
          <p:cNvSpPr txBox="1">
            <a:spLocks/>
          </p:cNvSpPr>
          <p:nvPr/>
        </p:nvSpPr>
        <p:spPr>
          <a:xfrm>
            <a:off x="683152" y="126547"/>
            <a:ext cx="10120314" cy="609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Accessing course material: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gitlab.com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rmaguire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/geol_593</a:t>
            </a:r>
          </a:p>
        </p:txBody>
      </p:sp>
    </p:spTree>
    <p:extLst>
      <p:ext uri="{BB962C8B-B14F-4D97-AF65-F5344CB8AC3E}">
        <p14:creationId xmlns:p14="http://schemas.microsoft.com/office/powerpoint/2010/main" val="117782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B1AA0D0-2E23-0A20-E0BA-9E12FEA622BB}"/>
              </a:ext>
            </a:extLst>
          </p:cNvPr>
          <p:cNvSpPr txBox="1">
            <a:spLocks/>
          </p:cNvSpPr>
          <p:nvPr/>
        </p:nvSpPr>
        <p:spPr>
          <a:xfrm>
            <a:off x="532427" y="52858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Class schedule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31331-7E64-FB84-44AE-42F4E595A051}"/>
              </a:ext>
            </a:extLst>
          </p:cNvPr>
          <p:cNvSpPr txBox="1"/>
          <p:nvPr/>
        </p:nvSpPr>
        <p:spPr>
          <a:xfrm>
            <a:off x="6514394" y="783113"/>
            <a:ext cx="386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*schedule may be subject to change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5A6F10-DF10-22A7-5281-08B324A51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42253"/>
              </p:ext>
            </p:extLst>
          </p:nvPr>
        </p:nvGraphicFramePr>
        <p:xfrm>
          <a:off x="532427" y="783113"/>
          <a:ext cx="5847108" cy="53054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1267">
                  <a:extLst>
                    <a:ext uri="{9D8B030D-6E8A-4147-A177-3AD203B41FA5}">
                      <a16:colId xmlns:a16="http://schemas.microsoft.com/office/drawing/2014/main" val="2740115295"/>
                    </a:ext>
                  </a:extLst>
                </a:gridCol>
                <a:gridCol w="827253">
                  <a:extLst>
                    <a:ext uri="{9D8B030D-6E8A-4147-A177-3AD203B41FA5}">
                      <a16:colId xmlns:a16="http://schemas.microsoft.com/office/drawing/2014/main" val="1705693354"/>
                    </a:ext>
                  </a:extLst>
                </a:gridCol>
                <a:gridCol w="1937374">
                  <a:extLst>
                    <a:ext uri="{9D8B030D-6E8A-4147-A177-3AD203B41FA5}">
                      <a16:colId xmlns:a16="http://schemas.microsoft.com/office/drawing/2014/main" val="1474154254"/>
                    </a:ext>
                  </a:extLst>
                </a:gridCol>
                <a:gridCol w="2341214">
                  <a:extLst>
                    <a:ext uri="{9D8B030D-6E8A-4147-A177-3AD203B41FA5}">
                      <a16:colId xmlns:a16="http://schemas.microsoft.com/office/drawing/2014/main" val="1181086035"/>
                    </a:ext>
                  </a:extLst>
                </a:gridCol>
              </a:tblGrid>
              <a:tr h="1457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Topic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assignment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2695205741"/>
                  </a:ext>
                </a:extLst>
              </a:tr>
              <a:tr h="3017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Jan 17, Jan 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Course overview/ Seismic waves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1: Python crash course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244496753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Jan 24, Jan 26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Seismic signal processing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2: Introduction to Obspy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2914897613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Jan 31, Feb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Moment Tensors/ Inverse methods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3: Moment tensor inversion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306569114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4: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Feb 7, Feb 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Seismic wave propagation 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4: Reference Earth models: The “1D” Earth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195117118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Feb 14, Feb 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Seismic wave propagation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5: Seismic tomography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859739172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Feb 21, Feb 23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Normal modes: Free oscillations of Earth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Lab 6: Surface waves and normal modes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2585322376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7: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Feb 28, Mar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Imaging Earth Structure 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Seismic tomography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7: Receiver functions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4243287991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8: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 7, Mar 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Imaging Earth Structure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Seismic discontinuities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Research paper discussion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179948330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9: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 14, Mar 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Spring break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1922164912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10: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 21, Mar 23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Anisotropy and anelasticity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Lab 8. Shear wave splitting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986992358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 28, Mar 30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Planetary seismology 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9: InSight- Seismology on Mars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166409748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Apr 4, Apr 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Planetary seismology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Finish Lab 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58664379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Apr 11, Apr 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Machine learning in seismology 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10: Earthquake detection with machine learning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2498895907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14: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Apr 18, Apr 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Machine learning in seismology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Finish Lab 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4092633641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Apr 25, Apr 27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Frontiers of seismology: What’s next?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Work on presentations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4257137020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May 2, May 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Research paper presentations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2293584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2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4264E29-6DBF-BB4E-8B07-D7174D4F8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02" y="4178459"/>
            <a:ext cx="3056321" cy="2367023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20D5C957-719B-874D-B3E0-26D8F983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78459"/>
            <a:ext cx="3247422" cy="2278578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3F859BC-19D6-AB4A-BBBE-5E714A41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7" y="1070659"/>
            <a:ext cx="3230574" cy="1961908"/>
          </a:xfrm>
          <a:prstGeom prst="rect">
            <a:avLst/>
          </a:prstGeom>
        </p:spPr>
      </p:pic>
      <p:pic>
        <p:nvPicPr>
          <p:cNvPr id="2052" name="Picture 4" descr="Seismic Devices and Software">
            <a:extLst>
              <a:ext uri="{FF2B5EF4-FFF2-40B4-BE49-F238E27FC236}">
                <a16:creationId xmlns:a16="http://schemas.microsoft.com/office/drawing/2014/main" id="{2A3522A4-D0AF-AB47-83E0-1D7E3174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34" y="1767310"/>
            <a:ext cx="1051127" cy="105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218110B5-6188-F94F-B9E7-FA6F44148C38}"/>
              </a:ext>
            </a:extLst>
          </p:cNvPr>
          <p:cNvSpPr txBox="1">
            <a:spLocks/>
          </p:cNvSpPr>
          <p:nvPr/>
        </p:nvSpPr>
        <p:spPr>
          <a:xfrm>
            <a:off x="1027785" y="413748"/>
            <a:ext cx="2472758" cy="1022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) Seismic data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39563C7-7F7F-7B4F-B296-10F6C8DB9500}"/>
              </a:ext>
            </a:extLst>
          </p:cNvPr>
          <p:cNvSpPr txBox="1">
            <a:spLocks/>
          </p:cNvSpPr>
          <p:nvPr/>
        </p:nvSpPr>
        <p:spPr>
          <a:xfrm>
            <a:off x="8264567" y="730103"/>
            <a:ext cx="2715948" cy="681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ii) The layered Earth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6860B32-DB2C-FB47-8EC0-18070B453C51}"/>
              </a:ext>
            </a:extLst>
          </p:cNvPr>
          <p:cNvSpPr txBox="1">
            <a:spLocks/>
          </p:cNvSpPr>
          <p:nvPr/>
        </p:nvSpPr>
        <p:spPr>
          <a:xfrm>
            <a:off x="2384948" y="3310050"/>
            <a:ext cx="3612428" cy="1022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iii) The 3D heterogeneous Earth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988199-3F26-2649-998B-D9787EE1A910}"/>
              </a:ext>
            </a:extLst>
          </p:cNvPr>
          <p:cNvCxnSpPr>
            <a:cxnSpLocks/>
          </p:cNvCxnSpPr>
          <p:nvPr/>
        </p:nvCxnSpPr>
        <p:spPr>
          <a:xfrm>
            <a:off x="5457423" y="1949109"/>
            <a:ext cx="123856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12AC66-72D1-A640-A6CB-157B7521DD63}"/>
              </a:ext>
            </a:extLst>
          </p:cNvPr>
          <p:cNvCxnSpPr>
            <a:cxnSpLocks/>
          </p:cNvCxnSpPr>
          <p:nvPr/>
        </p:nvCxnSpPr>
        <p:spPr>
          <a:xfrm flipH="1">
            <a:off x="5606952" y="2866027"/>
            <a:ext cx="1089037" cy="75342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D30669-E5CE-754F-977D-F4553B4607F9}"/>
              </a:ext>
            </a:extLst>
          </p:cNvPr>
          <p:cNvSpPr txBox="1"/>
          <p:nvPr/>
        </p:nvSpPr>
        <p:spPr>
          <a:xfrm>
            <a:off x="2384948" y="6545482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Light" panose="020B0403020202020204" pitchFamily="34" charset="0"/>
              </a:rPr>
              <a:t>Chen et al. 2014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441571-0146-AD45-BAC8-F6610E2C08B2}"/>
              </a:ext>
            </a:extLst>
          </p:cNvPr>
          <p:cNvSpPr txBox="1"/>
          <p:nvPr/>
        </p:nvSpPr>
        <p:spPr>
          <a:xfrm>
            <a:off x="6375894" y="6545482"/>
            <a:ext cx="1414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Helvetica Light" panose="020B0403020202020204" pitchFamily="34" charset="0"/>
              </a:rPr>
              <a:t>Bozdag</a:t>
            </a:r>
            <a:r>
              <a:rPr lang="en-US" sz="1100" dirty="0">
                <a:latin typeface="Helvetica Light" panose="020B0403020202020204" pitchFamily="34" charset="0"/>
              </a:rPr>
              <a:t> et al. 2016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8A11CC-8AA4-C542-A2D4-EA7328DF518D}"/>
              </a:ext>
            </a:extLst>
          </p:cNvPr>
          <p:cNvSpPr txBox="1"/>
          <p:nvPr/>
        </p:nvSpPr>
        <p:spPr>
          <a:xfrm>
            <a:off x="1046786" y="3008886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Light" panose="020B0403020202020204" pitchFamily="34" charset="0"/>
              </a:rPr>
              <a:t>Hosseini et al. 2017</a:t>
            </a:r>
          </a:p>
        </p:txBody>
      </p:sp>
      <p:pic>
        <p:nvPicPr>
          <p:cNvPr id="3" name="Picture 2" descr="A picture containing text, balloon, aircraft, transport&#10;&#10;Description automatically generated">
            <a:extLst>
              <a:ext uri="{FF2B5EF4-FFF2-40B4-BE49-F238E27FC236}">
                <a16:creationId xmlns:a16="http://schemas.microsoft.com/office/drawing/2014/main" id="{43873D60-393C-F24D-B35D-8C6D9F805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503" y="1240035"/>
            <a:ext cx="3833210" cy="23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651C-2A20-E6A3-D658-3D7F9811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/>
          <a:lstStyle/>
          <a:p>
            <a:r>
              <a:rPr lang="en-US" dirty="0"/>
              <a:t>Timescales of Earth deformation</a:t>
            </a:r>
          </a:p>
        </p:txBody>
      </p:sp>
      <p:pic>
        <p:nvPicPr>
          <p:cNvPr id="2050" name="Picture 2" descr="Trillium Compact | Nanometrics">
            <a:extLst>
              <a:ext uri="{FF2B5EF4-FFF2-40B4-BE49-F238E27FC236}">
                <a16:creationId xmlns:a16="http://schemas.microsoft.com/office/drawing/2014/main" id="{A3DEC6B0-B669-1DD6-6F37-58E208398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0" r="12785"/>
          <a:stretch/>
        </p:blipFill>
        <p:spPr bwMode="auto">
          <a:xfrm>
            <a:off x="7394223" y="854532"/>
            <a:ext cx="2318351" cy="20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F65CF2A-3539-42A8-A14E-B3189205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44" y="3429000"/>
            <a:ext cx="3610508" cy="269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8C0724-D80D-0D78-A7EC-AE011CE6B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78" y="836998"/>
            <a:ext cx="5082953" cy="522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356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3B9D-40DC-FE5F-E69F-2210B455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earthquake?</a:t>
            </a:r>
          </a:p>
        </p:txBody>
      </p:sp>
      <p:pic>
        <p:nvPicPr>
          <p:cNvPr id="10" name="Picture 9" descr="figure_01_28.jpg">
            <a:extLst>
              <a:ext uri="{FF2B5EF4-FFF2-40B4-BE49-F238E27FC236}">
                <a16:creationId xmlns:a16="http://schemas.microsoft.com/office/drawing/2014/main" id="{76FDCEF2-389E-407E-D5B0-2EBDBEFE22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6362" y="1558114"/>
            <a:ext cx="3617333" cy="4427832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595AFD93-E66B-6324-EF87-453815829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894" y="2439374"/>
            <a:ext cx="4953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Tectonic earthquakes involve frictional sliding along a planar surface. </a:t>
            </a:r>
            <a:r>
              <a:rPr lang="en-US" sz="1400" i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Earthquakes occur when stress </a:t>
            </a:r>
            <a:r>
              <a:rPr lang="en-US" sz="1400" i="1" dirty="0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fault plane </a:t>
            </a:r>
            <a:r>
              <a:rPr lang="en-US" sz="1400" i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exceeds</a:t>
            </a:r>
            <a:r>
              <a:rPr lang="en-US" sz="1400" i="1" dirty="0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en-US" sz="1400" i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frictional</a:t>
            </a:r>
            <a:r>
              <a:rPr lang="en-US" sz="1400" i="1" dirty="0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i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strength</a:t>
            </a:r>
            <a:r>
              <a:rPr lang="en-US" sz="1400" i="1" dirty="0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fault plane contact.</a:t>
            </a:r>
            <a:endParaRPr lang="en-US" sz="1400" i="1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1056E-9789-00CF-B60E-39874708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052" y="3699946"/>
            <a:ext cx="4798842" cy="21669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83B1E-158C-861C-E05D-8773C0C16705}"/>
              </a:ext>
            </a:extLst>
          </p:cNvPr>
          <p:cNvSpPr txBox="1"/>
          <p:nvPr/>
        </p:nvSpPr>
        <p:spPr>
          <a:xfrm>
            <a:off x="1584807" y="985331"/>
            <a:ext cx="716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Tectonic earthquakes</a:t>
            </a:r>
          </a:p>
        </p:txBody>
      </p:sp>
    </p:spTree>
    <p:extLst>
      <p:ext uri="{BB962C8B-B14F-4D97-AF65-F5344CB8AC3E}">
        <p14:creationId xmlns:p14="http://schemas.microsoft.com/office/powerpoint/2010/main" val="140242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F46E-546F-8341-6B87-756E357E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wave propagation</a:t>
            </a:r>
          </a:p>
        </p:txBody>
      </p:sp>
      <p:pic>
        <p:nvPicPr>
          <p:cNvPr id="3" name="Picture 2" descr="The 2011 Tohoku earthquake unleashed a 39-metre high tsunami (Source: Maximilian Dörrbecker/Wikimedia Commons)">
            <a:extLst>
              <a:ext uri="{FF2B5EF4-FFF2-40B4-BE49-F238E27FC236}">
                <a16:creationId xmlns:a16="http://schemas.microsoft.com/office/drawing/2014/main" id="{7F1962C9-6114-1BE5-6CE8-ACB51FB62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021686"/>
            <a:ext cx="3939698" cy="355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8119A6-EA8B-895F-3368-A72CFAB7341C}"/>
              </a:ext>
            </a:extLst>
          </p:cNvPr>
          <p:cNvSpPr txBox="1"/>
          <p:nvPr/>
        </p:nvSpPr>
        <p:spPr>
          <a:xfrm>
            <a:off x="455612" y="1444609"/>
            <a:ext cx="4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Mw 9.0 Tohoku-Oki Earthquake,</a:t>
            </a:r>
          </a:p>
          <a:p>
            <a:r>
              <a:rPr lang="en-US" dirty="0"/>
              <a:t>March 11, 2011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FC07CBE-1574-E781-D0A1-F57DF551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4735669"/>
            <a:ext cx="2184713" cy="1317875"/>
          </a:xfrm>
          <a:prstGeom prst="rect">
            <a:avLst/>
          </a:prstGeom>
        </p:spPr>
      </p:pic>
      <p:pic>
        <p:nvPicPr>
          <p:cNvPr id="6" name="Google Shape;315;p48">
            <a:extLst>
              <a:ext uri="{FF2B5EF4-FFF2-40B4-BE49-F238E27FC236}">
                <a16:creationId xmlns:a16="http://schemas.microsoft.com/office/drawing/2014/main" id="{A0ACA707-7932-B5F6-338D-529A75585A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495" y="2010379"/>
            <a:ext cx="6344700" cy="3568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55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13989</TotalTime>
  <Words>1309</Words>
  <Application>Microsoft Macintosh PowerPoint</Application>
  <PresentationFormat>Widescreen</PresentationFormat>
  <Paragraphs>267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Avenir Book</vt:lpstr>
      <vt:lpstr>Calibri</vt:lpstr>
      <vt:lpstr>Calibri Light</vt:lpstr>
      <vt:lpstr>Cambria Math</vt:lpstr>
      <vt:lpstr>Helvetica</vt:lpstr>
      <vt:lpstr>Helvetica Light</vt:lpstr>
      <vt:lpstr>Myriad Pro</vt:lpstr>
      <vt:lpstr>Roboto</vt:lpstr>
      <vt:lpstr>Roboto Slab</vt:lpstr>
      <vt:lpstr>Roboto Thin</vt:lpstr>
      <vt:lpstr>Office Theme</vt:lpstr>
      <vt:lpstr>GEOL593: Seismology and Earth Structure, Spring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Timescales of Earth deformation</vt:lpstr>
      <vt:lpstr>What is an earthquake?</vt:lpstr>
      <vt:lpstr>Global wave propagation</vt:lpstr>
      <vt:lpstr>Global wave propagation</vt:lpstr>
      <vt:lpstr>Types of seismic waves</vt:lpstr>
      <vt:lpstr>Distribution of seismicity</vt:lpstr>
      <vt:lpstr>Global seismic observations</vt:lpstr>
      <vt:lpstr>Gutenberg-Richter relationship</vt:lpstr>
      <vt:lpstr>PowerPoint Presentation</vt:lpstr>
      <vt:lpstr>Largest earthquakes in the last century</vt:lpstr>
      <vt:lpstr>1906 San Francisco earthquake</vt:lpstr>
      <vt:lpstr>Mw 7.5, N. Peru, 2021-11-28</vt:lpstr>
      <vt:lpstr>Earthquake magnitude scales</vt:lpstr>
      <vt:lpstr>Earthquake magnitude scales</vt:lpstr>
      <vt:lpstr>Earthquake magnitude scales</vt:lpstr>
      <vt:lpstr>PowerPoint Presentation</vt:lpstr>
      <vt:lpstr>Background ‘noise’</vt:lpstr>
      <vt:lpstr>Seasonal variations in background noise</vt:lpstr>
      <vt:lpstr>Anthropogenic seismic noise</vt:lpstr>
      <vt:lpstr>PowerPoint Presentation</vt:lpstr>
      <vt:lpstr>Elephant seismology</vt:lpstr>
      <vt:lpstr>Recording ground motion</vt:lpstr>
      <vt:lpstr>Seismometers</vt:lpstr>
      <vt:lpstr>PowerPoint Presentation</vt:lpstr>
      <vt:lpstr>First lab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GEOL593: Seismology and Earth Structure</dc:title>
  <dc:creator>Ross Ronan Maguire</dc:creator>
  <cp:lastModifiedBy>Ross Ronan Maguire</cp:lastModifiedBy>
  <cp:revision>70</cp:revision>
  <dcterms:created xsi:type="dcterms:W3CDTF">2022-12-24T17:40:42Z</dcterms:created>
  <dcterms:modified xsi:type="dcterms:W3CDTF">2023-01-17T20:14:01Z</dcterms:modified>
</cp:coreProperties>
</file>